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3C0C91-E118-42FC-9033-5577A76304B8}">
          <p14:sldIdLst>
            <p14:sldId id="256"/>
            <p14:sldId id="259"/>
            <p14:sldId id="260"/>
            <p14:sldId id="261"/>
            <p14:sldId id="262"/>
            <p14:sldId id="263"/>
          </p14:sldIdLst>
        </p14:section>
        <p14:section name="Untitled Section" id="{5EBB554E-5BEE-4040-9007-C06540E794C0}">
          <p14:sldIdLst/>
        </p14:section>
        <p14:section name="Untitled Section" id="{935BB928-8435-4175-88A4-4EE489F9A87A}">
          <p14:sldIdLst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 autoAdjust="0"/>
  </p:normalViewPr>
  <p:slideViewPr>
    <p:cSldViewPr snapToGrid="0">
      <p:cViewPr>
        <p:scale>
          <a:sx n="60" d="100"/>
          <a:sy n="60" d="100"/>
        </p:scale>
        <p:origin x="1140" y="2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54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9CE6CE-E2BF-4949-80A1-CA4209DE4DD9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1F976-EF57-4BD9-9B4B-94E0EADCF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19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1F976-EF57-4BD9-9B4B-94E0EADCF8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2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1- Nehemiah = Cu produced</a:t>
            </a:r>
            <a:r>
              <a:rPr lang="en-US" baseline="0" dirty="0" smtClean="0"/>
              <a:t> by pouring molten metal  into cold water which increase surface area of Cu and help it to react  and Zn content of up to 33% wt.</a:t>
            </a:r>
          </a:p>
          <a:p>
            <a:r>
              <a:rPr lang="en-US" baseline="0" dirty="0" smtClean="0"/>
              <a:t>2-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Distillation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process involving the conversion of a liquid into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vapour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is subsequently condensed back to liquid form.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1F976-EF57-4BD9-9B4B-94E0EADCF8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2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B297-A075-436A-B1E3-633306D441E5}" type="datetimeFigureOut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DDDD-6C77-4E5A-9E17-C4B703EB0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042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B297-A075-436A-B1E3-633306D441E5}" type="datetimeFigureOut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DDDD-6C77-4E5A-9E17-C4B703EB0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89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B297-A075-436A-B1E3-633306D441E5}" type="datetimeFigureOut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DDDD-6C77-4E5A-9E17-C4B703EB0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59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B297-A075-436A-B1E3-633306D441E5}" type="datetimeFigureOut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DDDD-6C77-4E5A-9E17-C4B703EB0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984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B297-A075-436A-B1E3-633306D441E5}" type="datetimeFigureOut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DDDD-6C77-4E5A-9E17-C4B703EB0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884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B297-A075-436A-B1E3-633306D441E5}" type="datetimeFigureOut">
              <a:rPr lang="en-US" smtClean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DDDD-6C77-4E5A-9E17-C4B703EB0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906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B297-A075-436A-B1E3-633306D441E5}" type="datetimeFigureOut">
              <a:rPr lang="en-US" smtClean="0"/>
              <a:t>2/4/2021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DDDD-6C77-4E5A-9E17-C4B703EB0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189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B297-A075-436A-B1E3-633306D441E5}" type="datetimeFigureOut">
              <a:rPr lang="en-US" smtClean="0"/>
              <a:t>2/4/2021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DDDD-6C77-4E5A-9E17-C4B703EB0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906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B297-A075-436A-B1E3-633306D441E5}" type="datetimeFigureOut">
              <a:rPr lang="en-US" smtClean="0"/>
              <a:t>2/4/2021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DDDD-6C77-4E5A-9E17-C4B703EB0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19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B297-A075-436A-B1E3-633306D441E5}" type="datetimeFigureOut">
              <a:rPr lang="en-US" smtClean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DDDD-6C77-4E5A-9E17-C4B703EB0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304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B297-A075-436A-B1E3-633306D441E5}" type="datetimeFigureOut">
              <a:rPr lang="en-US" smtClean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DDDD-6C77-4E5A-9E17-C4B703EB0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013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3B297-A075-436A-B1E3-633306D441E5}" type="datetimeFigureOut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DDDDD-6C77-4E5A-9E17-C4B703EB0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12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756636" y="429438"/>
            <a:ext cx="10978279" cy="6230984"/>
            <a:chOff x="1097982" y="351606"/>
            <a:chExt cx="9980695" cy="6230984"/>
          </a:xfrm>
          <a:blipFill>
            <a:blip r:embed="rId2"/>
            <a:stretch>
              <a:fillRect/>
            </a:stretch>
          </a:blipFill>
        </p:grpSpPr>
        <p:sp>
          <p:nvSpPr>
            <p:cNvPr id="4" name="Rounded Rectangle 3"/>
            <p:cNvSpPr/>
            <p:nvPr/>
          </p:nvSpPr>
          <p:spPr>
            <a:xfrm>
              <a:off x="1097982" y="1122315"/>
              <a:ext cx="640079" cy="480713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711535" y="1893025"/>
              <a:ext cx="640079" cy="30436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38777" y="1370511"/>
              <a:ext cx="640077" cy="434993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972333" y="351607"/>
              <a:ext cx="744587" cy="623098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10395" y="1063534"/>
              <a:ext cx="640079" cy="480713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350472" y="2004058"/>
              <a:ext cx="640079" cy="30436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990551" y="1350915"/>
              <a:ext cx="640077" cy="434993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630631" y="351607"/>
              <a:ext cx="744587" cy="623098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375218" y="665117"/>
              <a:ext cx="744587" cy="549946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119805" y="913312"/>
              <a:ext cx="640079" cy="480713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759884" y="2004058"/>
              <a:ext cx="640079" cy="30436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386910" y="665117"/>
              <a:ext cx="653132" cy="526432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9033517" y="1122315"/>
              <a:ext cx="738059" cy="43831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9765049" y="1590673"/>
              <a:ext cx="640079" cy="37528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0358605" y="351606"/>
              <a:ext cx="720072" cy="623098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80678" y="3129432"/>
            <a:ext cx="1095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pc="2500" dirty="0" smtClean="0">
                <a:solidFill>
                  <a:schemeClr val="bg1">
                    <a:lumMod val="85000"/>
                  </a:schemeClr>
                </a:solidFill>
                <a:latin typeface="Algerian" panose="04020705040A02060702" pitchFamily="82" charset="0"/>
              </a:rPr>
              <a:t>HISTORY OF BRASS</a:t>
            </a:r>
            <a:endParaRPr lang="en-US" sz="4800" b="1" spc="2500" dirty="0">
              <a:solidFill>
                <a:schemeClr val="bg1">
                  <a:lumMod val="8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963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5200"/>
            <a:ext cx="1140051" cy="9876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0051" y="615853"/>
            <a:ext cx="7061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>
                <a:latin typeface="Bahnschrift" panose="020B0502040204020203" pitchFamily="34" charset="0"/>
              </a:rPr>
              <a:t>Modification(After 17</a:t>
            </a:r>
            <a:r>
              <a:rPr lang="en-US" sz="3600" u="sng" baseline="30000" dirty="0" smtClean="0">
                <a:latin typeface="Bahnschrift" panose="020B0502040204020203" pitchFamily="34" charset="0"/>
              </a:rPr>
              <a:t>th</a:t>
            </a:r>
            <a:r>
              <a:rPr lang="en-US" sz="3600" u="sng" dirty="0" smtClean="0">
                <a:latin typeface="Bahnschrift" panose="020B0502040204020203" pitchFamily="34" charset="0"/>
              </a:rPr>
              <a:t> Century):</a:t>
            </a:r>
            <a:endParaRPr lang="en-US" sz="3600" u="sng" dirty="0">
              <a:latin typeface="Bahnschrif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4266" y="1596788"/>
            <a:ext cx="71873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In 1723, </a:t>
            </a:r>
            <a:r>
              <a:rPr lang="en-US" sz="2400" dirty="0"/>
              <a:t>B</a:t>
            </a:r>
            <a:r>
              <a:rPr lang="en-US" sz="2400" dirty="0" smtClean="0"/>
              <a:t>rass </a:t>
            </a:r>
            <a:r>
              <a:rPr lang="en-US" sz="2400" dirty="0" smtClean="0"/>
              <a:t>maker </a:t>
            </a:r>
            <a:r>
              <a:rPr lang="en-US" sz="2400" u="sng" dirty="0" smtClean="0"/>
              <a:t>Nehemiah </a:t>
            </a:r>
            <a:r>
              <a:rPr lang="en-US" sz="2400" u="sng" dirty="0" smtClean="0"/>
              <a:t>Champion</a:t>
            </a:r>
            <a:r>
              <a:rPr lang="en-US" sz="2400" dirty="0" smtClean="0"/>
              <a:t> reported </a:t>
            </a:r>
            <a:r>
              <a:rPr lang="en-US" sz="2400" dirty="0" smtClean="0"/>
              <a:t>new </a:t>
            </a:r>
            <a:r>
              <a:rPr lang="en-US" sz="2400" dirty="0" smtClean="0"/>
              <a:t>technique.</a:t>
            </a: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In 1738, Nehemiah’s son </a:t>
            </a:r>
            <a:r>
              <a:rPr lang="en-US" sz="2400" u="sng" dirty="0" smtClean="0"/>
              <a:t>William Champion</a:t>
            </a:r>
            <a:r>
              <a:rPr lang="en-US" sz="2400" dirty="0" smtClean="0"/>
              <a:t> patented new technique for 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industrial scale </a:t>
            </a:r>
            <a:r>
              <a:rPr lang="en-US" sz="2400" u="sng" dirty="0" smtClean="0"/>
              <a:t>Distillation</a:t>
            </a:r>
            <a:r>
              <a:rPr lang="en-US" sz="2400" dirty="0" smtClean="0"/>
              <a:t> of metallic Zn known as “Distillation per </a:t>
            </a:r>
            <a:r>
              <a:rPr lang="en-US" sz="2400" dirty="0" err="1" smtClean="0"/>
              <a:t>descencum</a:t>
            </a:r>
            <a:r>
              <a:rPr lang="en-US" sz="2400" dirty="0" smtClean="0"/>
              <a:t>” or “the English process”.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In 1746, German Scientist named Andreas Sigismund </a:t>
            </a:r>
            <a:r>
              <a:rPr lang="en-US" sz="2400" dirty="0" err="1" smtClean="0"/>
              <a:t>Marggraf</a:t>
            </a:r>
            <a:r>
              <a:rPr lang="en-US" sz="2400" dirty="0" smtClean="0"/>
              <a:t> identified Zn and determined its properties.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The process for combining metallic Cu and Zn to make </a:t>
            </a:r>
            <a:r>
              <a:rPr lang="en-US" sz="2400" u="sng" dirty="0" smtClean="0"/>
              <a:t>brass</a:t>
            </a:r>
            <a:r>
              <a:rPr lang="en-US" sz="2400" dirty="0" smtClean="0"/>
              <a:t> was patented in </a:t>
            </a:r>
            <a:r>
              <a:rPr lang="en-US" sz="2400" u="sng" dirty="0" smtClean="0"/>
              <a:t>England in 1781</a:t>
            </a:r>
            <a:r>
              <a:rPr lang="en-US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u="sn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794" y="0"/>
            <a:ext cx="3621206" cy="54426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70794" y="5442607"/>
            <a:ext cx="362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Brass </a:t>
            </a:r>
            <a:r>
              <a:rPr lang="en-US" b="1" dirty="0" err="1" smtClean="0"/>
              <a:t>artfact</a:t>
            </a:r>
            <a:r>
              <a:rPr lang="en-US" b="1" dirty="0" smtClean="0"/>
              <a:t> of 19</a:t>
            </a:r>
            <a:r>
              <a:rPr lang="en-US" b="1" baseline="30000" dirty="0" smtClean="0"/>
              <a:t>th</a:t>
            </a:r>
            <a:r>
              <a:rPr lang="en-US" b="1" dirty="0" smtClean="0"/>
              <a:t> Century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597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8146" y="658937"/>
            <a:ext cx="4636169" cy="717425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cs typeface="Segoe UI Light" panose="020B0502040204020203" pitchFamily="34" charset="0"/>
              </a:rPr>
              <a:t> </a:t>
            </a:r>
            <a:r>
              <a:rPr lang="en-US" sz="4400" b="1" dirty="0" smtClean="0">
                <a:latin typeface="Agency FB" panose="020B0503020202020204" pitchFamily="34" charset="0"/>
                <a:cs typeface="Segoe UI Light" panose="020B0502040204020203" pitchFamily="34" charset="0"/>
              </a:rPr>
              <a:t>HISTORY OF BRASS</a:t>
            </a:r>
            <a:endParaRPr lang="en-US" sz="4400" b="1" dirty="0">
              <a:latin typeface="Agency FB" panose="020B0503020202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418012" y="2040110"/>
            <a:ext cx="5852160" cy="4648073"/>
          </a:xfrm>
        </p:spPr>
        <p:txBody>
          <a:bodyPr>
            <a:normAutofit fontScale="77500" lnSpcReduction="20000"/>
          </a:bodyPr>
          <a:lstStyle/>
          <a:p>
            <a:pPr marL="342900" indent="-342900" algn="l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Bahnschrift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West Asian World (Early)</a:t>
            </a:r>
          </a:p>
          <a:p>
            <a:pPr marL="342900" indent="-342900" algn="l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Bahnschrift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Roman Development</a:t>
            </a:r>
          </a:p>
          <a:p>
            <a:pPr marL="342900" indent="-342900" algn="l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Bahnschrift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Medieval Period(5</a:t>
            </a:r>
            <a:r>
              <a:rPr lang="en-US" sz="2800" baseline="30000" dirty="0" smtClean="0">
                <a:latin typeface="Bahnschrift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</a:t>
            </a:r>
            <a:r>
              <a:rPr lang="en-US" sz="2800" dirty="0" smtClean="0">
                <a:latin typeface="Bahnschrift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-15</a:t>
            </a:r>
            <a:r>
              <a:rPr lang="en-US" sz="2800" baseline="30000" dirty="0" smtClean="0">
                <a:latin typeface="Bahnschrift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</a:t>
            </a:r>
            <a:r>
              <a:rPr lang="en-US" sz="2800" dirty="0" smtClean="0">
                <a:latin typeface="Bahnschrift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800" dirty="0">
                <a:latin typeface="Bahnschrift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</a:t>
            </a:r>
            <a:r>
              <a:rPr lang="en-US" sz="2800" dirty="0" smtClean="0">
                <a:latin typeface="Bahnschrift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entury)  </a:t>
            </a:r>
          </a:p>
          <a:p>
            <a:pPr marL="342900" indent="-342900" algn="l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Bahnschrift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Post-Medieval (15</a:t>
            </a:r>
            <a:r>
              <a:rPr lang="en-US" sz="2800" baseline="30000" dirty="0" smtClean="0">
                <a:latin typeface="Bahnschrift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</a:t>
            </a:r>
            <a:r>
              <a:rPr lang="en-US" sz="2800" dirty="0" smtClean="0">
                <a:latin typeface="Bahnschrift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-17</a:t>
            </a:r>
            <a:r>
              <a:rPr lang="en-US" sz="2800" baseline="30000" dirty="0" smtClean="0">
                <a:latin typeface="Bahnschrift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</a:t>
            </a:r>
            <a:r>
              <a:rPr lang="en-US" sz="2800" dirty="0" smtClean="0">
                <a:latin typeface="Bahnschrift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Century)</a:t>
            </a:r>
          </a:p>
          <a:p>
            <a:pPr marL="342900" indent="-342900" algn="l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Bahnschrift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Modification of Brass(After 17</a:t>
            </a:r>
            <a:r>
              <a:rPr lang="en-US" sz="2800" baseline="30000" dirty="0" smtClean="0">
                <a:latin typeface="Bahnschrift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</a:t>
            </a:r>
            <a:r>
              <a:rPr lang="en-US" sz="2800" dirty="0" smtClean="0">
                <a:latin typeface="Bahnschrift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century)                  </a:t>
            </a:r>
          </a:p>
          <a:p>
            <a:pPr algn="l"/>
            <a:endParaRPr lang="en-US" b="1" dirty="0" smtClean="0">
              <a:latin typeface="+mj-lt"/>
            </a:endParaRPr>
          </a:p>
          <a:p>
            <a:pPr algn="l"/>
            <a:r>
              <a:rPr lang="en-US" b="1" dirty="0" smtClean="0">
                <a:latin typeface="+mj-lt"/>
              </a:rPr>
              <a:t>                                             </a:t>
            </a:r>
          </a:p>
          <a:p>
            <a:pPr algn="l"/>
            <a:r>
              <a:rPr lang="en-US" b="1" dirty="0" smtClean="0">
                <a:latin typeface="+mj-lt"/>
              </a:rPr>
              <a:t>                                                   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US" b="1" dirty="0" smtClean="0">
              <a:latin typeface="+mj-lt"/>
            </a:endParaRPr>
          </a:p>
          <a:p>
            <a:pPr algn="l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0" y="539895"/>
            <a:ext cx="1122947" cy="955508"/>
          </a:xfrm>
          <a:prstGeom prst="rightArrow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318" y="28272"/>
            <a:ext cx="5414682" cy="682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/>
          <p:cNvSpPr/>
          <p:nvPr/>
        </p:nvSpPr>
        <p:spPr>
          <a:xfrm>
            <a:off x="0" y="566021"/>
            <a:ext cx="1122947" cy="955508"/>
          </a:xfrm>
          <a:prstGeom prst="rightArrow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52508" y="720609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>
                <a:latin typeface="Bahnschrift" panose="020B0502040204020203" pitchFamily="34" charset="0"/>
              </a:rPr>
              <a:t>West Asian World </a:t>
            </a:r>
            <a:r>
              <a:rPr lang="en-US" sz="3600" u="sng" dirty="0" smtClean="0"/>
              <a:t>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9471" y="1521529"/>
            <a:ext cx="6091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53744" y="1676118"/>
            <a:ext cx="7005711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In </a:t>
            </a:r>
            <a:r>
              <a:rPr lang="en-US" sz="2400" dirty="0" smtClean="0"/>
              <a:t>King James Bible, there are many references to “Brass” to translate “</a:t>
            </a:r>
            <a:r>
              <a:rPr lang="en-US" sz="2400" dirty="0" err="1" smtClean="0"/>
              <a:t>Nechoseth</a:t>
            </a:r>
            <a:r>
              <a:rPr lang="en-US" sz="2400" dirty="0" smtClean="0"/>
              <a:t>” from Hebrew.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 In West Asia, early Cu-Zn alloy are now know in small numbers in 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millennium BC sites in Iraq, UAE and Turkmenistan etc.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In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millennium, West India, Iran, Syria and Canaan knew about Cu-Zn alloy</a:t>
            </a:r>
            <a:r>
              <a:rPr lang="en-US" sz="2400" dirty="0" smtClean="0"/>
              <a:t>.</a:t>
            </a:r>
            <a:endParaRPr lang="en-US" sz="2400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280" y="0"/>
            <a:ext cx="347472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9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3375" y="1177665"/>
            <a:ext cx="789520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This percentage of Zn(5%-15%) is lower than in brass produced by </a:t>
            </a:r>
            <a:r>
              <a:rPr lang="en-US" sz="2400" u="sng" dirty="0" smtClean="0"/>
              <a:t>Cementation </a:t>
            </a:r>
            <a:r>
              <a:rPr lang="en-US" sz="2400" dirty="0" smtClean="0"/>
              <a:t>(Cu and Zn ores are heated until Zn-</a:t>
            </a:r>
            <a:r>
              <a:rPr lang="en-US" sz="2400" dirty="0" err="1" smtClean="0"/>
              <a:t>vapour</a:t>
            </a:r>
            <a:r>
              <a:rPr lang="en-US" sz="2400" dirty="0" smtClean="0"/>
              <a:t> is produced which reacts with Cu). </a:t>
            </a:r>
            <a:endParaRPr lang="en-US" sz="2400" u="sng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This is produced by smelting of Zinc rich Copper ores in redox conditions.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Some thought, it is accidental due to some content of tin.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But large no. of Cu-Zn alloy shows that it is deliberately manufactured and gives golden </a:t>
            </a:r>
            <a:r>
              <a:rPr lang="en-US" sz="2400" dirty="0" err="1" smtClean="0"/>
              <a:t>colour</a:t>
            </a:r>
            <a:r>
              <a:rPr lang="en-US" sz="2400" dirty="0" smtClean="0"/>
              <a:t> due to zinc (12%).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766" y="0"/>
            <a:ext cx="3964233" cy="543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1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200"/>
            <a:ext cx="1140051" cy="9876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0161" y="615853"/>
            <a:ext cx="4670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>
                <a:latin typeface="Bahnschrift" panose="020B0502040204020203" pitchFamily="34" charset="0"/>
              </a:rPr>
              <a:t>Roman Development :</a:t>
            </a:r>
            <a:endParaRPr lang="en-US" sz="3600" u="sng" dirty="0">
              <a:latin typeface="Bahnschrif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9714" y="2011680"/>
            <a:ext cx="67012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In 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millennium, use of brass spreads wide geographical areas from Britain and Spain, in </a:t>
            </a:r>
            <a:r>
              <a:rPr lang="en-US" sz="2400" dirty="0"/>
              <a:t>I</a:t>
            </a:r>
            <a:r>
              <a:rPr lang="en-US" sz="2400" dirty="0" smtClean="0"/>
              <a:t>ran and </a:t>
            </a:r>
            <a:r>
              <a:rPr lang="en-US" sz="2400" dirty="0"/>
              <a:t>I</a:t>
            </a:r>
            <a:r>
              <a:rPr lang="en-US" sz="2400" dirty="0" smtClean="0"/>
              <a:t>ndia from East.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Now, brass has been encouraged by export and influence from Middle East where brass produced from metallic Cu and Zn ores.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By the 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Century BC, brass was available in sufficient supply for Coinage.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After 23 BC, it was also used to make Roman “</a:t>
            </a:r>
            <a:r>
              <a:rPr lang="en-US" sz="2400" dirty="0" err="1" smtClean="0"/>
              <a:t>dupondii</a:t>
            </a:r>
            <a:r>
              <a:rPr lang="en-US" sz="2400" dirty="0" smtClean="0"/>
              <a:t>” and “</a:t>
            </a:r>
            <a:r>
              <a:rPr lang="en-US" sz="2400" dirty="0" err="1" smtClean="0"/>
              <a:t>sesterii</a:t>
            </a:r>
            <a:r>
              <a:rPr lang="en-US" sz="2400" dirty="0" smtClean="0"/>
              <a:t>”.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451" y="-1"/>
            <a:ext cx="3799549" cy="6230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92451" y="6230982"/>
            <a:ext cx="379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Persian Ewer of Brass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2844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09" y="309270"/>
            <a:ext cx="2410311" cy="1464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09334" y="1832033"/>
            <a:ext cx="2410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Dupondius</a:t>
            </a:r>
            <a:r>
              <a:rPr lang="en-US" dirty="0" smtClean="0"/>
              <a:t> is brass coin in Roman Empire valued as 2 asses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33514" y="367769"/>
            <a:ext cx="2508069" cy="146426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58598" y="1832033"/>
            <a:ext cx="2508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Sesterius</a:t>
            </a:r>
            <a:r>
              <a:rPr lang="en-US" dirty="0" smtClean="0"/>
              <a:t> was </a:t>
            </a:r>
            <a:r>
              <a:rPr lang="en-US" dirty="0" err="1" smtClean="0"/>
              <a:t>incient</a:t>
            </a:r>
            <a:r>
              <a:rPr lang="en-US" dirty="0" smtClean="0"/>
              <a:t> large brass coin on Special occasion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26942" y="2880798"/>
            <a:ext cx="107949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Roman increase the use of brass for coinage and military </a:t>
            </a:r>
            <a:r>
              <a:rPr lang="en-US" sz="2400" dirty="0" err="1" smtClean="0"/>
              <a:t>equipments</a:t>
            </a:r>
            <a:r>
              <a:rPr lang="en-US" sz="2400" dirty="0" smtClean="0"/>
              <a:t> .But,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Brass seems deliberately boycotted by Jewish due to Roman authority.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Brass was produced by cementation found on roman period of </a:t>
            </a:r>
            <a:r>
              <a:rPr lang="en-US" sz="2400" dirty="0" err="1" smtClean="0"/>
              <a:t>sities</a:t>
            </a:r>
            <a:r>
              <a:rPr lang="en-US" sz="2400" dirty="0" smtClean="0"/>
              <a:t> including </a:t>
            </a:r>
            <a:r>
              <a:rPr lang="en-US" sz="2400" dirty="0" err="1" smtClean="0"/>
              <a:t>Xante</a:t>
            </a:r>
            <a:r>
              <a:rPr lang="en-US" sz="2400" dirty="0" smtClean="0"/>
              <a:t> and </a:t>
            </a:r>
            <a:r>
              <a:rPr lang="en-US" sz="2400" dirty="0" err="1" smtClean="0"/>
              <a:t>Nidda</a:t>
            </a:r>
            <a:r>
              <a:rPr lang="en-US" sz="2400" dirty="0" smtClean="0"/>
              <a:t> in Germany and France.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err="1" smtClean="0"/>
              <a:t>Dioscorides</a:t>
            </a:r>
            <a:r>
              <a:rPr lang="en-US" sz="2400" dirty="0" smtClean="0"/>
              <a:t> mentioned that zinc minerals were used for both working and finishing of Brass.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Early Roman period seems to have 20%-28% zinc by weight in brass, which was declined after 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century and made some changes in composition.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O</a:t>
            </a:r>
            <a:r>
              <a:rPr lang="en-US" sz="2400" dirty="0" smtClean="0"/>
              <a:t>verall the use of brass increase about 40% in roman world by the 4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century AD.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93567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200"/>
            <a:ext cx="1140051" cy="9876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0051" y="615853"/>
            <a:ext cx="5628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>
                <a:latin typeface="Bahnschrift" panose="020B0502040204020203" pitchFamily="34" charset="0"/>
              </a:rPr>
              <a:t>Medieval Period(5</a:t>
            </a:r>
            <a:r>
              <a:rPr lang="en-US" sz="3600" u="sng" baseline="30000" dirty="0" smtClean="0">
                <a:latin typeface="Bahnschrift" panose="020B0502040204020203" pitchFamily="34" charset="0"/>
              </a:rPr>
              <a:t>th</a:t>
            </a:r>
            <a:r>
              <a:rPr lang="en-US" sz="3600" u="sng" dirty="0" smtClean="0">
                <a:latin typeface="Bahnschrift" panose="020B0502040204020203" pitchFamily="34" charset="0"/>
              </a:rPr>
              <a:t>-15</a:t>
            </a:r>
            <a:r>
              <a:rPr lang="en-US" sz="3600" u="sng" baseline="30000" dirty="0" smtClean="0">
                <a:latin typeface="Bahnschrift" panose="020B0502040204020203" pitchFamily="34" charset="0"/>
              </a:rPr>
              <a:t>th</a:t>
            </a:r>
            <a:r>
              <a:rPr lang="en-US" sz="3600" u="sng" dirty="0" smtClean="0">
                <a:latin typeface="Bahnschrift" panose="020B0502040204020203" pitchFamily="34" charset="0"/>
              </a:rPr>
              <a:t>)</a:t>
            </a:r>
            <a:r>
              <a:rPr lang="en-US" sz="3600" dirty="0" smtClean="0">
                <a:latin typeface="Bahnschrift" panose="020B0502040204020203" pitchFamily="34" charset="0"/>
              </a:rPr>
              <a:t>:</a:t>
            </a:r>
            <a:endParaRPr lang="en-US" sz="3600" dirty="0">
              <a:latin typeface="Bahnschrif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9" y="1698171"/>
            <a:ext cx="64791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After collapse of Roman Empire, trade of Tin for Bronze disrupted from west Europe may have contributed in increasing popularity of Brass.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By </a:t>
            </a:r>
            <a:r>
              <a:rPr lang="en-US" sz="2400" dirty="0" smtClean="0"/>
              <a:t>6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-7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centuries AD, over 90% of </a:t>
            </a:r>
            <a:r>
              <a:rPr lang="en-US" sz="2400" u="sng" dirty="0" smtClean="0"/>
              <a:t>Cu-Alloys</a:t>
            </a:r>
            <a:r>
              <a:rPr lang="en-US" sz="2400" dirty="0" smtClean="0"/>
              <a:t> </a:t>
            </a:r>
            <a:r>
              <a:rPr lang="en-US" sz="2400" u="sng" dirty="0" smtClean="0"/>
              <a:t>artefacts</a:t>
            </a:r>
            <a:r>
              <a:rPr lang="en-US" sz="2400" dirty="0" smtClean="0"/>
              <a:t> from Egypt were made of Brass.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Use of Brass especially increased in Islamic and Byzantine World.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The </a:t>
            </a:r>
            <a:r>
              <a:rPr lang="en-US" sz="2400" u="sng" dirty="0" smtClean="0"/>
              <a:t>Baptismal font at St Bartholomew’s Church </a:t>
            </a:r>
            <a:r>
              <a:rPr lang="en-US" sz="2400" dirty="0" smtClean="0"/>
              <a:t>and </a:t>
            </a:r>
            <a:r>
              <a:rPr lang="en-US" sz="2400" u="sng" dirty="0" smtClean="0"/>
              <a:t>Gloucester Candlestick </a:t>
            </a:r>
            <a:r>
              <a:rPr lang="en-US" sz="2400" dirty="0" smtClean="0"/>
              <a:t>are the unusual masterpieces of brass in 12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century.</a:t>
            </a:r>
            <a:endParaRPr lang="en-US" sz="2400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411" y="0"/>
            <a:ext cx="4552589" cy="29756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39411" y="3141948"/>
            <a:ext cx="455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Baptismal Font of Saint-Bartholomew’s Church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4877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848" y="1"/>
            <a:ext cx="3287151" cy="4772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05144" y="4917023"/>
            <a:ext cx="338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Gloucester Candlestick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03385" y="956603"/>
            <a:ext cx="78638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cs typeface="Arial" panose="020B0604020202020204" pitchFamily="34" charset="0"/>
              </a:rPr>
              <a:t>Islamic Cementation</a:t>
            </a:r>
            <a:r>
              <a:rPr lang="en-US" sz="2400" dirty="0" smtClean="0"/>
              <a:t> seems to have used Zinc Oxide known as </a:t>
            </a:r>
            <a:r>
              <a:rPr lang="en-US" sz="2400" dirty="0" err="1" smtClean="0"/>
              <a:t>Tutiya</a:t>
            </a:r>
            <a:r>
              <a:rPr lang="en-US" sz="2400" dirty="0" smtClean="0"/>
              <a:t> or </a:t>
            </a:r>
            <a:r>
              <a:rPr lang="en-US" sz="2400" dirty="0" err="1" smtClean="0"/>
              <a:t>Tutty</a:t>
            </a:r>
            <a:r>
              <a:rPr lang="en-US" sz="2400" dirty="0" smtClean="0"/>
              <a:t> rather than Zinc ore for Brass making, resulting in metal with low iron impurities.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In 13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century AD, Marco Polo described how this was obtained by </a:t>
            </a:r>
            <a:r>
              <a:rPr lang="en-US" sz="2400" u="sng" dirty="0" smtClean="0"/>
              <a:t>Sublimation</a:t>
            </a:r>
            <a:r>
              <a:rPr lang="en-US" sz="2400" dirty="0" smtClean="0"/>
              <a:t> from Zinc ores and condensed onto Clay identified at </a:t>
            </a:r>
            <a:r>
              <a:rPr lang="en-US" sz="2400" dirty="0" err="1" smtClean="0"/>
              <a:t>Kash</a:t>
            </a:r>
            <a:r>
              <a:rPr lang="en-US" sz="2400" dirty="0" smtClean="0"/>
              <a:t> (</a:t>
            </a:r>
            <a:r>
              <a:rPr lang="en-US" sz="2400" dirty="0"/>
              <a:t>I</a:t>
            </a:r>
            <a:r>
              <a:rPr lang="en-US" sz="2400" dirty="0" smtClean="0"/>
              <a:t>ran).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Yemen al-</a:t>
            </a:r>
            <a:r>
              <a:rPr lang="en-US" sz="2400" dirty="0" err="1" smtClean="0"/>
              <a:t>Hamdani</a:t>
            </a:r>
            <a:r>
              <a:rPr lang="en-US" sz="2400" dirty="0" smtClean="0"/>
              <a:t> described how Al-</a:t>
            </a:r>
            <a:r>
              <a:rPr lang="en-US" sz="2400" dirty="0" err="1" smtClean="0"/>
              <a:t>iglimiya</a:t>
            </a:r>
            <a:r>
              <a:rPr lang="en-US" sz="2400" dirty="0" smtClean="0"/>
              <a:t> used </a:t>
            </a:r>
            <a:r>
              <a:rPr lang="en-US" sz="2400" dirty="0" err="1" smtClean="0"/>
              <a:t>ZnO</a:t>
            </a:r>
            <a:r>
              <a:rPr lang="en-US" sz="2400" dirty="0" smtClean="0"/>
              <a:t> onto surface of molten Cu which produced </a:t>
            </a:r>
            <a:r>
              <a:rPr lang="en-US" sz="2400" dirty="0" err="1" smtClean="0"/>
              <a:t>tutiya-vapours</a:t>
            </a:r>
            <a:r>
              <a:rPr lang="en-US" sz="2400" dirty="0" smtClean="0"/>
              <a:t> and then reacted with metal.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In 13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century, Albertus Magnus or Saint Albert the great (known as Doctor </a:t>
            </a:r>
            <a:r>
              <a:rPr lang="en-US" sz="2400" dirty="0" err="1" smtClean="0"/>
              <a:t>Universalis</a:t>
            </a:r>
            <a:r>
              <a:rPr lang="en-US" sz="2400" dirty="0" smtClean="0"/>
              <a:t>) suggested influence from Islamic technology. 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u="sng" dirty="0" smtClean="0"/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312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200"/>
            <a:ext cx="1140051" cy="9876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0051" y="615853"/>
            <a:ext cx="8454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>
                <a:latin typeface="Bahnschrift" panose="020B0502040204020203" pitchFamily="34" charset="0"/>
              </a:rPr>
              <a:t>Post-Medieval Period(15</a:t>
            </a:r>
            <a:r>
              <a:rPr lang="en-US" sz="3600" u="sng" baseline="30000" dirty="0" smtClean="0">
                <a:latin typeface="Bahnschrift" panose="020B0502040204020203" pitchFamily="34" charset="0"/>
              </a:rPr>
              <a:t>th</a:t>
            </a:r>
            <a:r>
              <a:rPr lang="en-US" sz="3600" u="sng" dirty="0" smtClean="0">
                <a:latin typeface="Bahnschrift" panose="020B0502040204020203" pitchFamily="34" charset="0"/>
              </a:rPr>
              <a:t>-17</a:t>
            </a:r>
            <a:r>
              <a:rPr lang="en-US" sz="3600" u="sng" baseline="30000" dirty="0" smtClean="0">
                <a:latin typeface="Bahnschrift" panose="020B0502040204020203" pitchFamily="34" charset="0"/>
              </a:rPr>
              <a:t>th</a:t>
            </a:r>
            <a:r>
              <a:rPr lang="en-US" sz="3600" u="sng" dirty="0" smtClean="0">
                <a:latin typeface="Bahnschrift" panose="020B0502040204020203" pitchFamily="34" charset="0"/>
              </a:rPr>
              <a:t>):</a:t>
            </a:r>
            <a:endParaRPr lang="en-US" sz="3600" u="sng" dirty="0">
              <a:latin typeface="Bahnschrif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4297" y="1874562"/>
            <a:ext cx="72448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The Renaissance(15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-16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) saw important changes to theory and practice of brass making in Europe.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In </a:t>
            </a:r>
            <a:r>
              <a:rPr lang="en-US" sz="2400" dirty="0" smtClean="0"/>
              <a:t>16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century, technical writers such as Biringuccio, Ercker and Agricola described variety of cementation brass making techniques and came closer to understand the nature of Brass.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During 16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and 17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centuries, the brass industry was also established in England for take advantage of abundant supplies of cheap Cu smelted in new coal fired </a:t>
            </a:r>
            <a:r>
              <a:rPr lang="en-US" sz="2400" u="sng" dirty="0" smtClean="0"/>
              <a:t>Reverberatory Furnace</a:t>
            </a:r>
            <a:r>
              <a:rPr lang="en-US" sz="2400" dirty="0" smtClean="0"/>
              <a:t>.  </a:t>
            </a:r>
          </a:p>
          <a:p>
            <a:endParaRPr lang="en-US" sz="2400" dirty="0" smtClean="0"/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159" y="35255"/>
            <a:ext cx="4462842" cy="36786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29159" y="3713870"/>
            <a:ext cx="4462842" cy="374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Reverberatory</a:t>
            </a:r>
            <a:r>
              <a:rPr lang="en-US" b="1" dirty="0" smtClean="0"/>
              <a:t> Furnace at UMMC Russia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558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806</Words>
  <Application>Microsoft Office PowerPoint</Application>
  <PresentationFormat>Widescreen</PresentationFormat>
  <Paragraphs>64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 Unicode MS</vt:lpstr>
      <vt:lpstr>Agency FB</vt:lpstr>
      <vt:lpstr>Algerian</vt:lpstr>
      <vt:lpstr>Arial</vt:lpstr>
      <vt:lpstr>Bahnschrift</vt:lpstr>
      <vt:lpstr>Calibri</vt:lpstr>
      <vt:lpstr>Calibri Light</vt:lpstr>
      <vt:lpstr>Segoe UI Light</vt:lpstr>
      <vt:lpstr>Wingdings</vt:lpstr>
      <vt:lpstr>Office Theme</vt:lpstr>
      <vt:lpstr>PowerPoint Presentation</vt:lpstr>
      <vt:lpstr> HISTORY OF BRASS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Ahmad</dc:creator>
  <cp:lastModifiedBy>Ali Ahmad</cp:lastModifiedBy>
  <cp:revision>71</cp:revision>
  <dcterms:created xsi:type="dcterms:W3CDTF">2021-01-26T15:28:40Z</dcterms:created>
  <dcterms:modified xsi:type="dcterms:W3CDTF">2021-02-03T20:53:14Z</dcterms:modified>
</cp:coreProperties>
</file>